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0" r:id="rId3"/>
    <p:sldId id="296" r:id="rId4"/>
    <p:sldId id="297" r:id="rId5"/>
    <p:sldId id="277" r:id="rId6"/>
    <p:sldId id="276" r:id="rId7"/>
    <p:sldId id="294" r:id="rId8"/>
    <p:sldId id="275" r:id="rId9"/>
    <p:sldId id="278" r:id="rId10"/>
    <p:sldId id="281" r:id="rId11"/>
    <p:sldId id="265" r:id="rId12"/>
    <p:sldId id="274" r:id="rId13"/>
    <p:sldId id="262" r:id="rId14"/>
    <p:sldId id="292" r:id="rId15"/>
    <p:sldId id="295" r:id="rId16"/>
    <p:sldId id="286" r:id="rId17"/>
    <p:sldId id="291" r:id="rId18"/>
    <p:sldId id="273" r:id="rId19"/>
    <p:sldId id="293" r:id="rId20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jana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85676" autoAdjust="0"/>
  </p:normalViewPr>
  <p:slideViewPr>
    <p:cSldViewPr snapToGrid="0">
      <p:cViewPr varScale="1">
        <p:scale>
          <a:sx n="62" d="100"/>
          <a:sy n="62" d="100"/>
        </p:scale>
        <p:origin x="-10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3259FAA-033A-41AD-9041-20EA36F2EA36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2373D18-D119-45D0-BD43-0B13C1484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234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3D18-D119-45D0-BD43-0B13C1484C2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8313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3D18-D119-45D0-BD43-0B13C1484C2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1846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1200" dirty="0"/>
              <a:t>Збир података из основне медицинске документације и подаци које се воде у здравствено-статистичком систему и информационим системима организација здравственог осигурања.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3D18-D119-45D0-BD43-0B13C1484C2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5964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3D18-D119-45D0-BD43-0B13C1484C2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35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600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989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699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95428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9727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19877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578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6760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908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157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130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262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652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76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220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70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102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chemeClr val="bg1">
                <a:lumMod val="0"/>
                <a:lumOff val="100000"/>
              </a:schemeClr>
            </a:gs>
            <a:gs pos="12000">
              <a:schemeClr val="bg2">
                <a:tint val="97000"/>
                <a:hueMod val="92000"/>
                <a:satMod val="169000"/>
                <a:lumMod val="164000"/>
                <a:alpha val="21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F344BB-EE63-4443-8A1D-4F2C417DF540}" type="datetimeFigureOut">
              <a:rPr lang="en-US" smtClean="0"/>
              <a:pPr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279E7B-DB3A-42F8-9A44-49D363F2110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6978" y="5846"/>
            <a:ext cx="2091847" cy="4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8434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1.wdp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zis.sorsix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live.mojdoktor.gov.rs/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chemeClr val="accent3"/>
                </a:solidFill>
              </a:rPr>
              <a:t>ИНТЕГРИСАНИ ЗДРАВСТВЕНИ ИНФОРМАЦИОНИ СИСТЕМ </a:t>
            </a:r>
            <a:br>
              <a:rPr lang="sr-Cyrl-RS" dirty="0">
                <a:solidFill>
                  <a:schemeClr val="accent3"/>
                </a:solidFill>
              </a:rPr>
            </a:br>
            <a:r>
              <a:rPr lang="sr-Cyrl-RS" dirty="0" err="1">
                <a:solidFill>
                  <a:schemeClr val="accent3"/>
                </a:solidFill>
              </a:rPr>
              <a:t>изис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797084"/>
            <a:ext cx="3789314" cy="829994"/>
          </a:xfrm>
        </p:spPr>
        <p:txBody>
          <a:bodyPr/>
          <a:lstStyle/>
          <a:p>
            <a:r>
              <a:rPr lang="sr-Cyrl-RS" dirty="0"/>
              <a:t>Министарство здравља Републике Србије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246961" y="4797084"/>
            <a:ext cx="4286202" cy="8299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mk-MK"/>
              <a:t> Конзорциум Телеком Србија -Медицинска информатика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758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328" y="598949"/>
            <a:ext cx="11286699" cy="483836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10139" y="5623400"/>
            <a:ext cx="8598334" cy="95751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mk-MK" b="1" dirty="0">
                <a:solidFill>
                  <a:schemeClr val="bg2"/>
                </a:solidFill>
              </a:rPr>
              <a:t>Календар активности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29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18" y="5251239"/>
            <a:ext cx="8534400" cy="1507067"/>
          </a:xfrm>
        </p:spPr>
        <p:txBody>
          <a:bodyPr/>
          <a:lstStyle/>
          <a:p>
            <a:r>
              <a:rPr lang="sr-Cyrl-CS" b="1" dirty="0">
                <a:solidFill>
                  <a:schemeClr val="bg2"/>
                </a:solidFill>
              </a:rPr>
              <a:t>Подсистем за е - упут </a:t>
            </a:r>
            <a:endParaRPr lang="en-US" b="1" dirty="0">
              <a:solidFill>
                <a:schemeClr val="bg2"/>
              </a:solidFill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>
          <a:xfrm>
            <a:off x="5936566" y="942535"/>
            <a:ext cx="5894363" cy="4107767"/>
            <a:chOff x="0" y="0"/>
            <a:chExt cx="5843043" cy="3753192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215661"/>
              <a:ext cx="5462905" cy="2897506"/>
              <a:chOff x="793696" y="2104845"/>
              <a:chExt cx="5464049" cy="289829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793696" y="2104845"/>
                <a:ext cx="5464049" cy="2898296"/>
                <a:chOff x="793696" y="2096219"/>
                <a:chExt cx="5464049" cy="2898296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2260120" y="2251494"/>
                  <a:ext cx="952500" cy="638175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en-US" sz="1000" b="1" dirty="0" err="1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Изабрани</a:t>
                  </a:r>
                  <a:r>
                    <a:rPr lang="en-US" sz="10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000" b="1" dirty="0" err="1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лекар</a:t>
                  </a:r>
                  <a:r>
                    <a:rPr lang="en-US" sz="10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endPara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793696" y="2406509"/>
                  <a:ext cx="952500" cy="311150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en-US" sz="1000" b="1" dirty="0" err="1">
                      <a:solidFill>
                        <a:schemeClr val="bg2">
                          <a:lumMod val="50000"/>
                        </a:schemeClr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Пацијент</a:t>
                  </a:r>
                  <a:endParaRPr lang="en-US" sz="1100" dirty="0">
                    <a:solidFill>
                      <a:schemeClr val="bg2">
                        <a:lumMod val="50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>
                  <a:off x="1833304" y="2509105"/>
                  <a:ext cx="370785" cy="132735"/>
                </a:xfrm>
                <a:prstGeom prst="rightArrow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3648973" y="2096219"/>
                  <a:ext cx="2608772" cy="2898296"/>
                  <a:chOff x="388188" y="0"/>
                  <a:chExt cx="2608772" cy="2898296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388188" y="232913"/>
                    <a:ext cx="1228725" cy="514350"/>
                  </a:xfrm>
                  <a:prstGeom prst="ellipse">
                    <a:avLst/>
                  </a:prstGeom>
                  <a:solidFill>
                    <a:srgbClr val="9BBB59">
                      <a:lumMod val="40000"/>
                      <a:lumOff val="60000"/>
                    </a:srgbClr>
                  </a:solidFill>
                  <a:ln w="9525" cap="flat" cmpd="sng" algn="ctr">
                    <a:solidFill>
                      <a:srgbClr val="9BBB59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ПРЕГЛЕД</a:t>
                    </a:r>
                    <a:endParaRPr lang="en-US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pic>
                <p:nvPicPr>
                  <p:cNvPr id="18" name="Picture 17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 l="11628" t="10733" r="11628" b="10106"/>
                  <a:stretch/>
                </p:blipFill>
                <p:spPr bwMode="auto">
                  <a:xfrm>
                    <a:off x="2389517" y="215660"/>
                    <a:ext cx="319177" cy="5607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 xmlns=""/>
                    </a:ext>
                  </a:extLst>
                </p:spPr>
              </p:pic>
              <p:sp>
                <p:nvSpPr>
                  <p:cNvPr id="19" name="Right Arrow 18"/>
                  <p:cNvSpPr/>
                  <p:nvPr/>
                </p:nvSpPr>
                <p:spPr>
                  <a:xfrm>
                    <a:off x="1699403" y="431321"/>
                    <a:ext cx="552450" cy="114300"/>
                  </a:xfrm>
                  <a:prstGeom prst="rightArrow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254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" name="Rectangle 19"/>
                  <p:cNvSpPr/>
                  <p:nvPr/>
                </p:nvSpPr>
                <p:spPr>
                  <a:xfrm>
                    <a:off x="2044460" y="2260121"/>
                    <a:ext cx="952500" cy="638175"/>
                  </a:xfrm>
                  <a:prstGeom prst="rect">
                    <a:avLst/>
                  </a:prstGeom>
                  <a:solidFill>
                    <a:srgbClr val="4BACC6">
                      <a:lumMod val="40000"/>
                      <a:lumOff val="60000"/>
                    </a:srgbClr>
                  </a:solidFill>
                  <a:ln w="25400" cap="flat" cmpd="sng" algn="ctr">
                    <a:solidFill>
                      <a:srgbClr val="4BACC6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mk-MK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Специјалиста</a:t>
                    </a:r>
                    <a:r>
                      <a: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endParaRPr lang="en-US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Right Arrow 20"/>
                  <p:cNvSpPr/>
                  <p:nvPr/>
                </p:nvSpPr>
                <p:spPr>
                  <a:xfrm rot="5400000">
                    <a:off x="1889185" y="1431985"/>
                    <a:ext cx="1340485" cy="132715"/>
                  </a:xfrm>
                  <a:prstGeom prst="rightArrow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254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" name="Bent-Up Arrow 21"/>
                  <p:cNvSpPr/>
                  <p:nvPr/>
                </p:nvSpPr>
                <p:spPr>
                  <a:xfrm flipH="1">
                    <a:off x="940279" y="836762"/>
                    <a:ext cx="1000125" cy="1809750"/>
                  </a:xfrm>
                  <a:prstGeom prst="bentUpArrow">
                    <a:avLst>
                      <a:gd name="adj1" fmla="val 6188"/>
                      <a:gd name="adj2" fmla="val 6778"/>
                      <a:gd name="adj3" fmla="val 11138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254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" name="Rectangle 22"/>
                  <p:cNvSpPr/>
                  <p:nvPr/>
                </p:nvSpPr>
                <p:spPr>
                  <a:xfrm>
                    <a:off x="2113471" y="0"/>
                    <a:ext cx="819150" cy="552450"/>
                  </a:xfrm>
                  <a:prstGeom prst="rect">
                    <a:avLst/>
                  </a:prstGeom>
                  <a:no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US" sz="80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Е - упут</a:t>
                    </a:r>
                    <a:endParaRPr lang="en-US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 </a:t>
                    </a:r>
                  </a:p>
                </p:txBody>
              </p:sp>
            </p:grpSp>
          </p:grpSp>
          <p:sp>
            <p:nvSpPr>
              <p:cNvPr id="12" name="Right Arrow 11"/>
              <p:cNvSpPr/>
              <p:nvPr/>
            </p:nvSpPr>
            <p:spPr>
              <a:xfrm>
                <a:off x="3278037" y="2518913"/>
                <a:ext cx="295275" cy="133350"/>
              </a:xfrm>
              <a:prstGeom prst="rightArrow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418419" y="0"/>
              <a:ext cx="3424624" cy="3753192"/>
            </a:xfrm>
            <a:prstGeom prst="rect">
              <a:avLst/>
            </a:prstGeom>
            <a:solidFill>
              <a:srgbClr val="4F81BD">
                <a:alpha val="0"/>
              </a:srgbClr>
            </a:solidFill>
            <a:ln w="12700" cap="flat" cmpd="sng" algn="ctr">
              <a:solidFill>
                <a:srgbClr val="9BBB59"/>
              </a:solidFill>
              <a:prstDash val="dash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2">
                    <a:lumMod val="10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70672" y="3088256"/>
              <a:ext cx="1336040" cy="52681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 b="1" dirty="0" err="1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Подсистем</a:t>
              </a:r>
              <a:r>
                <a:rPr lang="en-US" sz="12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е - </a:t>
              </a:r>
              <a:r>
                <a:rPr lang="en-US" sz="1200" b="1" dirty="0" err="1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упут</a:t>
              </a:r>
              <a:endParaRPr lang="en-US" sz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59809" y="600501"/>
            <a:ext cx="470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/>
              <a:t>Додај слика од образец за упат</a:t>
            </a:r>
            <a:endParaRPr lang="en-US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1" y="77746"/>
            <a:ext cx="5549217" cy="543614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82982" y="77746"/>
            <a:ext cx="955963" cy="3240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93155" y="1124077"/>
            <a:ext cx="1020409" cy="5062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7563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165908" y="1095865"/>
            <a:ext cx="7772400" cy="1470025"/>
          </a:xfrm>
        </p:spPr>
        <p:txBody>
          <a:bodyPr/>
          <a:lstStyle/>
          <a:p>
            <a:pPr eaLnBrk="1" hangingPunct="1"/>
            <a:r>
              <a:rPr lang="mk-MK" sz="2800" dirty="0"/>
              <a:t/>
            </a:r>
            <a:br>
              <a:rPr lang="mk-MK" sz="2800" dirty="0"/>
            </a:br>
            <a:endParaRPr lang="mk-MK" sz="2800" dirty="0"/>
          </a:p>
        </p:txBody>
      </p:sp>
      <p:cxnSp>
        <p:nvCxnSpPr>
          <p:cNvPr id="7" name="Elbow Connector 6"/>
          <p:cNvCxnSpPr>
            <a:stCxn id="17" idx="0"/>
          </p:cNvCxnSpPr>
          <p:nvPr/>
        </p:nvCxnSpPr>
        <p:spPr>
          <a:xfrm rot="5400000" flipH="1" flipV="1">
            <a:off x="4156493" y="2724087"/>
            <a:ext cx="1023365" cy="125858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rescription_dru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9295" y="611638"/>
            <a:ext cx="792773" cy="792773"/>
          </a:xfrm>
          <a:prstGeom prst="rect">
            <a:avLst/>
          </a:prstGeom>
        </p:spPr>
      </p:pic>
      <p:pic>
        <p:nvPicPr>
          <p:cNvPr id="9" name="Picture 8" descr="pharmacholog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6207" y="613368"/>
            <a:ext cx="770796" cy="770796"/>
          </a:xfrm>
          <a:prstGeom prst="rect">
            <a:avLst/>
          </a:prstGeom>
        </p:spPr>
      </p:pic>
      <p:pic>
        <p:nvPicPr>
          <p:cNvPr id="10" name="Picture 9" descr="hospit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95" y="621760"/>
            <a:ext cx="762405" cy="762405"/>
          </a:xfrm>
          <a:prstGeom prst="rect">
            <a:avLst/>
          </a:prstGeom>
        </p:spPr>
      </p:pic>
      <p:pic>
        <p:nvPicPr>
          <p:cNvPr id="11" name="Picture 10" descr="patient_cha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6908" y="3844817"/>
            <a:ext cx="702365" cy="702365"/>
          </a:xfrm>
          <a:prstGeom prst="rect">
            <a:avLst/>
          </a:prstGeom>
        </p:spPr>
      </p:pic>
      <p:pic>
        <p:nvPicPr>
          <p:cNvPr id="12" name="Picture 11" descr="docto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5823" y="612424"/>
            <a:ext cx="782784" cy="782784"/>
          </a:xfrm>
          <a:prstGeom prst="rect">
            <a:avLst/>
          </a:prstGeom>
        </p:spPr>
      </p:pic>
      <p:pic>
        <p:nvPicPr>
          <p:cNvPr id="13" name="Picture 12" descr="stethoscop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390" y="3844816"/>
            <a:ext cx="730342" cy="730342"/>
          </a:xfrm>
          <a:prstGeom prst="rect">
            <a:avLst/>
          </a:prstGeom>
        </p:spPr>
      </p:pic>
      <p:pic>
        <p:nvPicPr>
          <p:cNvPr id="17" name="Picture 16" descr="diagnostic_laborator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3833" y="3865062"/>
            <a:ext cx="710096" cy="710096"/>
          </a:xfrm>
          <a:prstGeom prst="rect">
            <a:avLst/>
          </a:prstGeom>
        </p:spPr>
      </p:pic>
      <p:pic>
        <p:nvPicPr>
          <p:cNvPr id="18" name="Picture 17" descr="medical_recor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1719" y="1908988"/>
            <a:ext cx="1313803" cy="1313803"/>
          </a:xfrm>
          <a:prstGeom prst="rect">
            <a:avLst/>
          </a:prstGeom>
        </p:spPr>
      </p:pic>
      <p:pic>
        <p:nvPicPr>
          <p:cNvPr id="19" name="Picture 18" descr="cardiology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7467" y="3844816"/>
            <a:ext cx="730342" cy="730342"/>
          </a:xfrm>
          <a:prstGeom prst="rect">
            <a:avLst/>
          </a:prstGeom>
        </p:spPr>
      </p:pic>
      <p:pic>
        <p:nvPicPr>
          <p:cNvPr id="20" name="Picture 19" descr="microbiology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1726" y="3865063"/>
            <a:ext cx="723349" cy="723349"/>
          </a:xfrm>
          <a:prstGeom prst="rect">
            <a:avLst/>
          </a:prstGeom>
        </p:spPr>
      </p:pic>
      <p:cxnSp>
        <p:nvCxnSpPr>
          <p:cNvPr id="21" name="Elbow Connector 20"/>
          <p:cNvCxnSpPr/>
          <p:nvPr/>
        </p:nvCxnSpPr>
        <p:spPr>
          <a:xfrm>
            <a:off x="2488560" y="1357488"/>
            <a:ext cx="2462852" cy="1208402"/>
          </a:xfrm>
          <a:prstGeom prst="bentConnector3">
            <a:avLst>
              <a:gd name="adj1" fmla="val 12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0" idx="2"/>
            <a:endCxn id="18" idx="1"/>
          </p:cNvCxnSpPr>
          <p:nvPr/>
        </p:nvCxnSpPr>
        <p:spPr>
          <a:xfrm rot="16200000" flipH="1">
            <a:off x="3902496" y="1486666"/>
            <a:ext cx="1181725" cy="97672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8" idx="2"/>
            <a:endCxn id="18" idx="3"/>
          </p:cNvCxnSpPr>
          <p:nvPr/>
        </p:nvCxnSpPr>
        <p:spPr>
          <a:xfrm rot="5400000">
            <a:off x="6289863" y="1410069"/>
            <a:ext cx="1161479" cy="115016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9" idx="2"/>
            <a:endCxn id="18" idx="3"/>
          </p:cNvCxnSpPr>
          <p:nvPr/>
        </p:nvCxnSpPr>
        <p:spPr>
          <a:xfrm rot="5400000">
            <a:off x="7167702" y="511984"/>
            <a:ext cx="1181725" cy="29260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3" idx="0"/>
          </p:cNvCxnSpPr>
          <p:nvPr/>
        </p:nvCxnSpPr>
        <p:spPr>
          <a:xfrm rot="5400000" flipH="1" flipV="1">
            <a:off x="3244212" y="2086049"/>
            <a:ext cx="1003116" cy="251441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18" idx="2"/>
          </p:cNvCxnSpPr>
          <p:nvPr/>
        </p:nvCxnSpPr>
        <p:spPr>
          <a:xfrm rot="16200000" flipV="1">
            <a:off x="5245379" y="3616032"/>
            <a:ext cx="790162" cy="3679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6200000" flipV="1">
            <a:off x="6383409" y="2802367"/>
            <a:ext cx="1023364" cy="115661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16200000" flipV="1">
            <a:off x="7310993" y="1907720"/>
            <a:ext cx="985404" cy="288878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2"/>
            <a:endCxn id="18" idx="0"/>
          </p:cNvCxnSpPr>
          <p:nvPr/>
        </p:nvCxnSpPr>
        <p:spPr>
          <a:xfrm>
            <a:off x="5627216" y="1395209"/>
            <a:ext cx="11405" cy="513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684212" y="5108627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defTabSz="457200">
              <a:spcBef>
                <a:spcPct val="0"/>
              </a:spcBef>
              <a:buNone/>
              <a:defRPr sz="3600" cap="all">
                <a:ln w="3175" cmpd="sng">
                  <a:noFill/>
                </a:ln>
                <a:effectLst/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mk-MK" b="1" dirty="0">
                <a:solidFill>
                  <a:schemeClr val="bg2"/>
                </a:solidFill>
              </a:rPr>
              <a:t>Електронски здравствени картон</a:t>
            </a:r>
            <a:r>
              <a:rPr lang="sr-Cyrl-RS" b="1" dirty="0">
                <a:solidFill>
                  <a:schemeClr val="bg2"/>
                </a:solidFill>
              </a:rPr>
              <a:t> (</a:t>
            </a:r>
            <a:r>
              <a:rPr lang="sr-Cyrl-RS" b="1" dirty="0" err="1">
                <a:solidFill>
                  <a:schemeClr val="bg2"/>
                </a:solidFill>
              </a:rPr>
              <a:t>езк</a:t>
            </a:r>
            <a:r>
              <a:rPr lang="sr-Cyrl-RS" b="1" dirty="0">
                <a:solidFill>
                  <a:schemeClr val="bg2"/>
                </a:solidFill>
              </a:rPr>
              <a:t>)</a:t>
            </a:r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16" name="Picture 15" descr="patient.png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-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4739" y="646724"/>
            <a:ext cx="747643" cy="80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94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0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272403"/>
            <a:ext cx="8534400" cy="1507067"/>
          </a:xfrm>
        </p:spPr>
        <p:txBody>
          <a:bodyPr/>
          <a:lstStyle/>
          <a:p>
            <a:r>
              <a:rPr lang="sr-Cyrl-RS" b="1" dirty="0">
                <a:solidFill>
                  <a:schemeClr val="bg2"/>
                </a:solidFill>
              </a:rPr>
              <a:t>ЕЛЕКТРОНСКИ ЗДРАВСТВЕНИ КАРТОН (</a:t>
            </a:r>
            <a:r>
              <a:rPr lang="sr-Cyrl-RS" b="1" dirty="0" err="1">
                <a:solidFill>
                  <a:schemeClr val="bg2"/>
                </a:solidFill>
              </a:rPr>
              <a:t>езк</a:t>
            </a:r>
            <a:r>
              <a:rPr lang="sr-Cyrl-RS" b="1" dirty="0">
                <a:solidFill>
                  <a:schemeClr val="bg2"/>
                </a:solidFill>
              </a:rPr>
              <a:t>)</a:t>
            </a:r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5" name="Content Placeholder 4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557" y="846163"/>
            <a:ext cx="5358609" cy="3957851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745707" y="765951"/>
            <a:ext cx="6305265" cy="3755812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</a:pPr>
            <a:r>
              <a:rPr lang="sr-Cyrl-CS" sz="1600" dirty="0"/>
              <a:t>Подаци се чувају у централном систему. </a:t>
            </a:r>
          </a:p>
          <a:p>
            <a:pPr>
              <a:buClr>
                <a:schemeClr val="accent3"/>
              </a:buClr>
            </a:pPr>
            <a:r>
              <a:rPr lang="sr-Cyrl-CS" sz="1600" dirty="0"/>
              <a:t>ЕЗК представља само „</a:t>
            </a:r>
            <a:r>
              <a:rPr lang="sr-Cyrl-CS" sz="1600" dirty="0" err="1"/>
              <a:t>read</a:t>
            </a:r>
            <a:r>
              <a:rPr lang="sr-Cyrl-CS" sz="1600" dirty="0"/>
              <a:t> </a:t>
            </a:r>
            <a:r>
              <a:rPr lang="sr-Cyrl-CS" sz="1600" dirty="0" err="1"/>
              <a:t>only</a:t>
            </a:r>
            <a:r>
              <a:rPr lang="sr-Cyrl-CS" sz="1600" dirty="0"/>
              <a:t>“ преглед, приступањем ЕЗК-у није дозвољено мењање података из ЕЗК.</a:t>
            </a:r>
            <a:endParaRPr lang="en-US" sz="1600" dirty="0"/>
          </a:p>
          <a:p>
            <a:pPr>
              <a:buClr>
                <a:schemeClr val="accent3"/>
              </a:buClr>
            </a:pPr>
            <a:r>
              <a:rPr lang="sr-Cyrl-CS" sz="1600" dirty="0"/>
              <a:t>Приступ подацима мора бити у непосредној вези са остваривањем здравствене заштите пацијената, односно може се вршити непосредно пре пружања здравствене заштите.</a:t>
            </a:r>
            <a:endParaRPr lang="en-US" sz="1600" dirty="0"/>
          </a:p>
          <a:p>
            <a:pPr>
              <a:buClr>
                <a:schemeClr val="accent3"/>
              </a:buClr>
            </a:pPr>
            <a:r>
              <a:rPr lang="sr-Cyrl-CS" sz="1600" dirty="0"/>
              <a:t>У систему се води  детаљна евиденција за сваки приступ ЕЗК-у пацијента. </a:t>
            </a:r>
          </a:p>
          <a:p>
            <a:pPr>
              <a:buClr>
                <a:schemeClr val="accent3"/>
              </a:buClr>
            </a:pPr>
            <a:r>
              <a:rPr lang="sr-Cyrl-CS" sz="1600" dirty="0"/>
              <a:t>Пацијент може да приступи подацима само свог ЕЗК-а са ауторизованом најавом на систем. </a:t>
            </a:r>
          </a:p>
          <a:p>
            <a:pPr>
              <a:buClr>
                <a:schemeClr val="accent3"/>
              </a:buClr>
            </a:pPr>
            <a:r>
              <a:rPr lang="sr-Cyrl-CS" sz="1600" dirty="0"/>
              <a:t>Сваки пацијент има детаљни увид свим приступима свог ЕЗК-а.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634447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538228"/>
            <a:ext cx="8534400" cy="1507067"/>
          </a:xfr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1"/>
            <a:r>
              <a:rPr lang="en-US" sz="3600" b="1" dirty="0">
                <a:solidFill>
                  <a:schemeClr val="bg2"/>
                </a:solidFill>
                <a:latin typeface="+mn-lt"/>
              </a:rPr>
              <a:t>ПОДСИСТЕМ ЗА ИЗВЕШТАЈЕ И БИЗНИС ИНТЕЛИГЕНЦИЈУ</a:t>
            </a:r>
            <a:r>
              <a:rPr lang="en-US" sz="4000" b="1" dirty="0">
                <a:solidFill>
                  <a:schemeClr val="bg2"/>
                </a:solidFill>
                <a:latin typeface="+mn-lt"/>
              </a:rPr>
              <a:t/>
            </a:r>
            <a:br>
              <a:rPr lang="en-US" sz="4000" b="1" dirty="0">
                <a:solidFill>
                  <a:schemeClr val="bg2"/>
                </a:solidFill>
                <a:latin typeface="+mn-lt"/>
              </a:rPr>
            </a:br>
            <a:endParaRPr lang="en-US" sz="4000" b="1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95755" y="534572"/>
            <a:ext cx="6971215" cy="4049953"/>
            <a:chOff x="0" y="0"/>
            <a:chExt cx="38042" cy="296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629" t="10733" r="11629" b="10106"/>
            <a:stretch>
              <a:fillRect/>
            </a:stretch>
          </p:blipFill>
          <p:spPr bwMode="auto">
            <a:xfrm>
              <a:off x="12163" y="17511"/>
              <a:ext cx="2674" cy="4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297" y="20013"/>
              <a:ext cx="8179" cy="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Упути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102" t="14360" r="11906" b="9921"/>
            <a:stretch>
              <a:fillRect/>
            </a:stretch>
          </p:blipFill>
          <p:spPr bwMode="auto">
            <a:xfrm>
              <a:off x="8367" y="12508"/>
              <a:ext cx="2329" cy="4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Can 7"/>
            <p:cNvSpPr>
              <a:spLocks noChangeArrowheads="1"/>
            </p:cNvSpPr>
            <p:nvPr/>
          </p:nvSpPr>
          <p:spPr bwMode="auto">
            <a:xfrm>
              <a:off x="17684" y="9834"/>
              <a:ext cx="7918" cy="5943"/>
            </a:xfrm>
            <a:prstGeom prst="can">
              <a:avLst>
                <a:gd name="adj" fmla="val 25000"/>
              </a:avLst>
            </a:prstGeom>
            <a:solidFill>
              <a:srgbClr val="7F7F7F"/>
            </a:solidFill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ИЗИС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3" y="20703"/>
              <a:ext cx="5263" cy="4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ight Arrow 9"/>
            <p:cNvSpPr>
              <a:spLocks noChangeArrowheads="1"/>
            </p:cNvSpPr>
            <p:nvPr/>
          </p:nvSpPr>
          <p:spPr bwMode="auto">
            <a:xfrm>
              <a:off x="26741" y="12508"/>
              <a:ext cx="5512" cy="1130"/>
            </a:xfrm>
            <a:prstGeom prst="rightArrow">
              <a:avLst>
                <a:gd name="adj1" fmla="val 50000"/>
                <a:gd name="adj2" fmla="val 50021"/>
              </a:avLst>
            </a:prstGeom>
            <a:solidFill>
              <a:srgbClr val="D9D9D9"/>
            </a:solidFill>
            <a:ln w="25400">
              <a:solidFill>
                <a:srgbClr val="A6A6A6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4406" y="24153"/>
              <a:ext cx="8788" cy="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Регистри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070" y="13716"/>
              <a:ext cx="8179" cy="5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Рецепти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84" y="1984"/>
              <a:ext cx="3191" cy="3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5" y="9230"/>
              <a:ext cx="4917" cy="9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8" y="2587"/>
              <a:ext cx="4658" cy="4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3716" y="0"/>
              <a:ext cx="10350" cy="2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Распоред рада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4744" y="1380"/>
              <a:ext cx="8179" cy="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Референт</a:t>
              </a:r>
              <a:r>
                <a:rPr lang="sr-Cyrl-C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ни</a:t>
              </a: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пода</a:t>
              </a:r>
              <a:r>
                <a:rPr lang="sr-Cyrl-C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ци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0" y="6987"/>
              <a:ext cx="3191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0" y="6987"/>
              <a:ext cx="8178" cy="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Хиру</a:t>
              </a:r>
              <a:r>
                <a:rPr lang="sr-Cyrl-C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</a:t>
              </a:r>
              <a:r>
                <a:rPr lang="en-US" sz="14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шке интервенције</a:t>
              </a:r>
              <a:endPara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>
              <a:off x="19236" y="5779"/>
              <a:ext cx="1639" cy="3630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>
              <a:off x="14837" y="6383"/>
              <a:ext cx="2847" cy="3451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>
              <a:off x="11128" y="9834"/>
              <a:ext cx="5952" cy="1905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" name="Straight Arrow Connector 22"/>
            <p:cNvCxnSpPr>
              <a:cxnSpLocks noChangeShapeType="1"/>
            </p:cNvCxnSpPr>
            <p:nvPr/>
          </p:nvCxnSpPr>
          <p:spPr bwMode="auto">
            <a:xfrm flipV="1">
              <a:off x="11645" y="13112"/>
              <a:ext cx="5433" cy="2156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" name="Straight Arrow Connector 23"/>
            <p:cNvCxnSpPr>
              <a:cxnSpLocks noChangeShapeType="1"/>
            </p:cNvCxnSpPr>
            <p:nvPr/>
          </p:nvCxnSpPr>
          <p:spPr bwMode="auto">
            <a:xfrm flipV="1">
              <a:off x="14837" y="16045"/>
              <a:ext cx="3270" cy="3182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" name="Straight Arrow Connector 24"/>
            <p:cNvCxnSpPr>
              <a:cxnSpLocks noChangeShapeType="1"/>
            </p:cNvCxnSpPr>
            <p:nvPr/>
          </p:nvCxnSpPr>
          <p:spPr bwMode="auto">
            <a:xfrm flipV="1">
              <a:off x="19754" y="16303"/>
              <a:ext cx="1121" cy="4659"/>
            </a:xfrm>
            <a:prstGeom prst="straightConnector1">
              <a:avLst/>
            </a:prstGeom>
            <a:noFill/>
            <a:ln w="9525">
              <a:solidFill>
                <a:schemeClr val="accent1">
                  <a:lumMod val="95000"/>
                  <a:lumOff val="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3455731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Подсистем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масовног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извештавања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пацијената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здравствених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радника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>
          <a:xfrm>
            <a:off x="1962491" y="561633"/>
            <a:ext cx="5286644" cy="3574268"/>
            <a:chOff x="0" y="0"/>
            <a:chExt cx="3062377" cy="25275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1819" y="0"/>
              <a:ext cx="552090" cy="4140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948905" y="1017917"/>
              <a:ext cx="1052195" cy="542925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Подсистем извештавања</a:t>
              </a:r>
              <a:endParaRPr lang="en-US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000" t="11321" r="12500" b="10985"/>
            <a:stretch/>
          </p:blipFill>
          <p:spPr bwMode="auto">
            <a:xfrm>
              <a:off x="0" y="1078302"/>
              <a:ext cx="301924" cy="47445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819" t="31919" r="19409" b="9325"/>
            <a:stretch/>
          </p:blipFill>
          <p:spPr bwMode="auto">
            <a:xfrm>
              <a:off x="2639683" y="1086928"/>
              <a:ext cx="422694" cy="396815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61" t="22813" r="8010" b="10651"/>
            <a:stretch/>
          </p:blipFill>
          <p:spPr bwMode="auto">
            <a:xfrm>
              <a:off x="1242204" y="2225615"/>
              <a:ext cx="500332" cy="301925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10" name="Right Arrow 9"/>
            <p:cNvSpPr/>
            <p:nvPr/>
          </p:nvSpPr>
          <p:spPr>
            <a:xfrm>
              <a:off x="2044460" y="1224951"/>
              <a:ext cx="550545" cy="112395"/>
            </a:xfrm>
            <a:prstGeom prst="rightArrow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sp>
          <p:nvSpPr>
            <p:cNvPr id="11" name="Right Arrow 10"/>
            <p:cNvSpPr/>
            <p:nvPr/>
          </p:nvSpPr>
          <p:spPr>
            <a:xfrm rot="16200000">
              <a:off x="1194759" y="651294"/>
              <a:ext cx="550545" cy="112395"/>
            </a:xfrm>
            <a:prstGeom prst="rightArrow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sp>
          <p:nvSpPr>
            <p:cNvPr id="12" name="Right Arrow 11"/>
            <p:cNvSpPr/>
            <p:nvPr/>
          </p:nvSpPr>
          <p:spPr>
            <a:xfrm rot="5400000">
              <a:off x="1086928" y="1837426"/>
              <a:ext cx="550545" cy="112395"/>
            </a:xfrm>
            <a:prstGeom prst="rightArrow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sp>
          <p:nvSpPr>
            <p:cNvPr id="13" name="Right Arrow 12"/>
            <p:cNvSpPr/>
            <p:nvPr/>
          </p:nvSpPr>
          <p:spPr>
            <a:xfrm rot="10800000">
              <a:off x="362309" y="1242204"/>
              <a:ext cx="550545" cy="112395"/>
            </a:xfrm>
            <a:prstGeom prst="rightArrow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sp>
          <p:nvSpPr>
            <p:cNvPr id="14" name="Right Arrow 13"/>
            <p:cNvSpPr/>
            <p:nvPr/>
          </p:nvSpPr>
          <p:spPr>
            <a:xfrm rot="16200000">
              <a:off x="1350033" y="1841740"/>
              <a:ext cx="550545" cy="112395"/>
            </a:xfrm>
            <a:prstGeom prst="rightArrow">
              <a:avLst/>
            </a:prstGeom>
            <a:solidFill>
              <a:srgbClr val="4BACC6">
                <a:lumMod val="60000"/>
                <a:lumOff val="40000"/>
              </a:srgbClr>
            </a:solidFill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78634" y="1742536"/>
              <a:ext cx="817245" cy="55054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6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START/ STOP</a:t>
              </a:r>
              <a:endParaRPr lang="en-US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600">
                  <a:solidFill>
                    <a:srgbClr val="C0504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SMS</a:t>
              </a:r>
              <a:endParaRPr lang="en-US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225493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440" y="464032"/>
            <a:ext cx="11383964" cy="608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460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25" r="34241" b="11459"/>
          <a:stretch/>
        </p:blipFill>
        <p:spPr bwMode="auto">
          <a:xfrm>
            <a:off x="7536874" y="859077"/>
            <a:ext cx="4082475" cy="223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319860"/>
            <a:ext cx="8534400" cy="1507067"/>
          </a:xfrm>
        </p:spPr>
        <p:txBody>
          <a:bodyPr>
            <a:normAutofit/>
          </a:bodyPr>
          <a:lstStyle/>
          <a:p>
            <a:r>
              <a:rPr lang="sr-Cyrl-RS" b="1" cap="all" dirty="0">
                <a:solidFill>
                  <a:schemeClr val="bg2"/>
                </a:solidFill>
              </a:rPr>
              <a:t>Имплементација</a:t>
            </a:r>
            <a:endParaRPr lang="en-US" b="1" cap="all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6672"/>
            <a:ext cx="6705600" cy="4525963"/>
          </a:xfrm>
        </p:spPr>
        <p:txBody>
          <a:bodyPr>
            <a:normAutofit/>
          </a:bodyPr>
          <a:lstStyle/>
          <a:p>
            <a:r>
              <a:rPr lang="sr-Cyrl-RS" dirty="0"/>
              <a:t>Имплементација система Мој Доктор је у току</a:t>
            </a:r>
          </a:p>
          <a:p>
            <a:r>
              <a:rPr lang="sr-Cyrl-RS" dirty="0"/>
              <a:t>Регион Ниш је кренуо оперативно у рад на 28.03.2016 године</a:t>
            </a:r>
          </a:p>
          <a:p>
            <a:pPr lvl="1"/>
            <a:r>
              <a:rPr lang="sr-Cyrl-RS" dirty="0"/>
              <a:t>Креирани су администраторски налози</a:t>
            </a:r>
          </a:p>
          <a:p>
            <a:pPr lvl="1"/>
            <a:r>
              <a:rPr lang="sr-Cyrl-RS" dirty="0"/>
              <a:t>Импортовани су подаци за лекаре</a:t>
            </a:r>
          </a:p>
          <a:p>
            <a:pPr lvl="1"/>
            <a:r>
              <a:rPr lang="sr-Cyrl-RS" dirty="0"/>
              <a:t>Администратори здравствене установе креирали су листе дијагностичких апарата</a:t>
            </a:r>
            <a:endParaRPr lang="mk-MK" dirty="0"/>
          </a:p>
          <a:p>
            <a:pPr lvl="1"/>
            <a:r>
              <a:rPr lang="mk-MK" dirty="0"/>
              <a:t>Унос подаци за пацијенти (</a:t>
            </a:r>
            <a:r>
              <a:rPr lang="sr-Cyrl-RS" dirty="0"/>
              <a:t>извештаи о прегледима, креирање упуте и рецепте)</a:t>
            </a:r>
          </a:p>
          <a:p>
            <a:r>
              <a:rPr lang="sr-Cyrl-RS" dirty="0"/>
              <a:t>Регион Крагујевац је кре</a:t>
            </a:r>
            <a:r>
              <a:rPr lang="mk-MK" dirty="0"/>
              <a:t>нуо </a:t>
            </a:r>
            <a:r>
              <a:rPr lang="sr-Cyrl-RS" dirty="0"/>
              <a:t>оперативно у рад 2</a:t>
            </a:r>
            <a:r>
              <a:rPr lang="en-US" dirty="0"/>
              <a:t>8</a:t>
            </a:r>
            <a:r>
              <a:rPr lang="sr-Cyrl-RS" dirty="0"/>
              <a:t>.04.2016 године</a:t>
            </a:r>
          </a:p>
          <a:p>
            <a:r>
              <a:rPr lang="sr-Cyrl-RS" dirty="0"/>
              <a:t>Регион Београд – 18.05.2016 године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25" b="13542"/>
          <a:stretch/>
        </p:blipFill>
        <p:spPr bwMode="auto">
          <a:xfrm>
            <a:off x="7536873" y="3410211"/>
            <a:ext cx="4082476" cy="225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3473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421" y="43959"/>
            <a:ext cx="11914495" cy="68140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42125" y="94063"/>
            <a:ext cx="37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>
                <a:solidFill>
                  <a:schemeClr val="bg1">
                    <a:lumMod val="50000"/>
                    <a:lumOff val="50000"/>
                  </a:schemeClr>
                </a:solidFill>
              </a:rPr>
              <a:t>Страна</a:t>
            </a:r>
            <a:r>
              <a:rPr lang="en-US" dirty="0">
                <a:solidFill>
                  <a:schemeClr val="bg1">
                    <a:lumMod val="50000"/>
                    <a:lumOff val="50000"/>
                  </a:schemeClr>
                </a:solidFill>
              </a:rPr>
              <a:t>:  </a:t>
            </a:r>
            <a:r>
              <a:rPr lang="en-US" b="1" dirty="0">
                <a:solidFill>
                  <a:schemeClr val="bg1">
                    <a:lumMod val="50000"/>
                    <a:lumOff val="50000"/>
                  </a:schemeClr>
                </a:solidFill>
              </a:rPr>
              <a:t>mojdoktor.gov.rs</a:t>
            </a:r>
          </a:p>
        </p:txBody>
      </p:sp>
    </p:spTree>
    <p:extLst>
      <p:ext uri="{BB962C8B-B14F-4D97-AF65-F5344CB8AC3E}">
        <p14:creationId xmlns:p14="http://schemas.microsoft.com/office/powerpoint/2010/main" xmlns="" val="3985041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463736"/>
            <a:ext cx="10058400" cy="27432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C000"/>
                </a:solidFill>
                <a:hlinkClick r:id="rId2"/>
              </a:rPr>
              <a:t>https://live.mojdoktor.gov.rs/</a:t>
            </a:r>
            <a:endParaRPr lang="en-US" sz="2800" b="1" dirty="0">
              <a:solidFill>
                <a:srgbClr val="FFC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4212" y="5375222"/>
            <a:ext cx="10343672" cy="1080174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</a:pPr>
            <a:r>
              <a:rPr lang="sr-Latn-RS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LIVE DASHBOARD </a:t>
            </a:r>
            <a:r>
              <a:rPr lang="sr-Cyrl-RS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ПРОЈЕКТА МОЈ Доктор</a:t>
            </a:r>
            <a:r>
              <a:rPr lang="en-US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mk-MK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регион Ниш</a:t>
            </a:r>
            <a:r>
              <a:rPr lang="en-US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mk-MK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крагујевац</a:t>
            </a:r>
            <a:r>
              <a:rPr lang="en-US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mk-MK" sz="3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и београд)</a:t>
            </a:r>
            <a:endParaRPr lang="en-US" sz="36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08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128788"/>
            <a:ext cx="8534400" cy="1507067"/>
          </a:xfrm>
        </p:spPr>
        <p:txBody>
          <a:bodyPr/>
          <a:lstStyle/>
          <a:p>
            <a:r>
              <a:rPr lang="sr-Cyrl-RS" b="1" dirty="0">
                <a:solidFill>
                  <a:schemeClr val="bg2"/>
                </a:solidFill>
              </a:rPr>
              <a:t>ИЗИС - дефиниција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36366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</a:pPr>
            <a:r>
              <a:rPr lang="sr-Cyrl-CS" sz="1700" b="1" dirty="0"/>
              <a:t>Интегрисани здравствени информациони систем Републике Србије </a:t>
            </a:r>
            <a:r>
              <a:rPr lang="sr-Cyrl-CS" sz="1700" dirty="0"/>
              <a:t>представља централни електронски систем, у коме се чувају и обрађују сви медицински и здравствени подаци пацијената, подаци здравствених радника и сарадника, подаци здравствених установа, здравствене интервенције и услуге извршене у здравственим установама, подаци електронских упута и електронских рецепата, подаци о заказивању за специјалистичке прегледе, дијагностичке процедуре и хируршке интервенције. </a:t>
            </a:r>
          </a:p>
          <a:p>
            <a:pPr>
              <a:buClr>
                <a:schemeClr val="accent3"/>
              </a:buClr>
            </a:pPr>
            <a:r>
              <a:rPr lang="sr-Cyrl-CS" sz="1700" dirty="0"/>
              <a:t>Сви поступци </a:t>
            </a:r>
            <a:r>
              <a:rPr lang="en-US" sz="1700" dirty="0"/>
              <a:t>у </a:t>
            </a:r>
            <a:r>
              <a:rPr lang="sr-Cyrl-RS" sz="1700" dirty="0"/>
              <a:t>систему</a:t>
            </a:r>
            <a:r>
              <a:rPr lang="en-US" sz="1700" dirty="0"/>
              <a:t> </a:t>
            </a:r>
            <a:r>
              <a:rPr lang="sr-Cyrl-CS" sz="1700" dirty="0"/>
              <a:t>могу се вршити на два начина: </a:t>
            </a:r>
            <a:endParaRPr lang="en-US" sz="1700" dirty="0"/>
          </a:p>
          <a:p>
            <a:pPr lvl="1">
              <a:buClr>
                <a:schemeClr val="accent3"/>
              </a:buClr>
            </a:pPr>
            <a:r>
              <a:rPr lang="sr-Cyrl-CS" sz="1700" dirty="0"/>
              <a:t>Директно у систему са ауторизованом најавом корисника на порталу ИЗИС-а</a:t>
            </a:r>
            <a:endParaRPr lang="en-US" sz="1700" dirty="0"/>
          </a:p>
          <a:p>
            <a:pPr lvl="1">
              <a:buClr>
                <a:schemeClr val="accent3"/>
              </a:buClr>
            </a:pPr>
            <a:r>
              <a:rPr lang="sr-Cyrl-CS" sz="1700" dirty="0"/>
              <a:t>Коришћењем строго дефинисаних  веб сервиса, уколико се користи софтверска апликација трећег произвођача, која је интегрисана са ИЗИС-ом.</a:t>
            </a:r>
            <a:endParaRPr lang="en-US" sz="1700" dirty="0"/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xmlns="" val="359710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009" y="815926"/>
            <a:ext cx="9683678" cy="4684541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ЕЛЕКТРОНСКИ ЗДРАВСТВЕНИ КАРТОН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МЕДИЦИНСКИ ДНЕВНИК (ПРОТОКОЛ)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УПРАВЉАЊЕ  РЕФЕРЕНТНИМ  ПОДАЦИМА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Е - УПУТ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Е – РЕЦЕПТ</a:t>
            </a:r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РЕГИСТРАЦИЈУ ЛИЦА ОБОЛЕЛИХ ОД БОЛЕСТИ ВЕЋЕГ ЈАВНО-ЗДРАВСТВЕНОГ ЗНАЧАЈА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АКТИВНОСТИ ИЗАБРАНИХ ЛЕКАРА</a:t>
            </a:r>
            <a:endParaRPr lang="en-US" sz="2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4212" y="5128788"/>
            <a:ext cx="8534400" cy="1507067"/>
          </a:xfrm>
        </p:spPr>
        <p:txBody>
          <a:bodyPr/>
          <a:lstStyle/>
          <a:p>
            <a:r>
              <a:rPr lang="sr-Cyrl-RS" b="1" dirty="0">
                <a:solidFill>
                  <a:schemeClr val="bg2"/>
                </a:solidFill>
              </a:rPr>
              <a:t>ИЗИС Подсистеми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241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9430459" cy="489907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</a:pPr>
            <a:r>
              <a:rPr lang="sr-Cyrl-CS" sz="2400" b="1" dirty="0"/>
              <a:t>ПОДСИСТЕМ СЕРВИСА ЗА ИНТЕГРАЦИЈУ СА ОСТАЛИМ СИСТЕМИМА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СЕРВИСА ИНТЕГРАЦИЈЕ СА ИНСТИТУЦИЈАМА ИЗ ОБЛАСТИ ЗДРАВСТВА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ЗА ИЗВЕШТАЈЕ И БИЗНИС ИНТЕЛИГЕНЦИЈУ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МАСОВНОГ ИЗВЕШТАВАЊА ПАЦИЈЕНАТА И ЗДРАВСТВЕНИХ РАДНИКА</a:t>
            </a:r>
            <a:endParaRPr lang="en-US" sz="2400" b="1" dirty="0"/>
          </a:p>
          <a:p>
            <a:pPr>
              <a:buClr>
                <a:schemeClr val="accent3"/>
              </a:buClr>
            </a:pPr>
            <a:r>
              <a:rPr lang="sr-Cyrl-CS" sz="2400" b="1" dirty="0"/>
              <a:t>ПОДСИСТЕМ ЈАВНИ ПОРТАЛ</a:t>
            </a:r>
            <a:endParaRPr lang="en-US" sz="2400" b="1" dirty="0"/>
          </a:p>
          <a:p>
            <a:endParaRPr lang="en-US" sz="2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4212" y="5128788"/>
            <a:ext cx="8534400" cy="1507067"/>
          </a:xfrm>
        </p:spPr>
        <p:txBody>
          <a:bodyPr/>
          <a:lstStyle/>
          <a:p>
            <a:r>
              <a:rPr lang="sr-Cyrl-RS" b="1" dirty="0">
                <a:solidFill>
                  <a:schemeClr val="bg2"/>
                </a:solidFill>
              </a:rPr>
              <a:t>ИЗИС Подсистеми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066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019604"/>
            <a:ext cx="8534400" cy="1507067"/>
          </a:xfrm>
        </p:spPr>
        <p:txBody>
          <a:bodyPr/>
          <a:lstStyle/>
          <a:p>
            <a:r>
              <a:rPr lang="mk-MK" b="1" dirty="0" err="1">
                <a:solidFill>
                  <a:schemeClr val="bg2"/>
                </a:solidFill>
              </a:rPr>
              <a:t>Здравствене</a:t>
            </a:r>
            <a:r>
              <a:rPr lang="mk-MK" b="1" dirty="0">
                <a:solidFill>
                  <a:schemeClr val="bg2"/>
                </a:solidFill>
              </a:rPr>
              <a:t> </a:t>
            </a:r>
            <a:r>
              <a:rPr lang="mk-MK" b="1" dirty="0" err="1">
                <a:solidFill>
                  <a:schemeClr val="bg2"/>
                </a:solidFill>
              </a:rPr>
              <a:t>установе</a:t>
            </a:r>
            <a:r>
              <a:rPr lang="mk-MK" b="1" dirty="0">
                <a:solidFill>
                  <a:schemeClr val="bg2"/>
                </a:solidFill>
              </a:rPr>
              <a:t> И </a:t>
            </a:r>
            <a:br>
              <a:rPr lang="mk-MK" b="1" dirty="0">
                <a:solidFill>
                  <a:schemeClr val="bg2"/>
                </a:solidFill>
              </a:rPr>
            </a:br>
            <a:r>
              <a:rPr lang="mk-MK" b="1" dirty="0">
                <a:solidFill>
                  <a:schemeClr val="bg2"/>
                </a:solidFill>
              </a:rPr>
              <a:t>„Мој ДОКТОР“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mk-MK" b="1" dirty="0"/>
              <a:t>Предуслови</a:t>
            </a:r>
          </a:p>
          <a:p>
            <a:r>
              <a:rPr lang="mk-MK" dirty="0" err="1"/>
              <a:t>Рачунар</a:t>
            </a:r>
            <a:r>
              <a:rPr lang="mk-MK" dirty="0"/>
              <a:t> на </a:t>
            </a:r>
            <a:r>
              <a:rPr lang="mk-MK" dirty="0" err="1"/>
              <a:t>свако</a:t>
            </a:r>
            <a:r>
              <a:rPr lang="mk-MK" dirty="0"/>
              <a:t> </a:t>
            </a:r>
            <a:r>
              <a:rPr lang="mk-MK" dirty="0" err="1"/>
              <a:t>радно</a:t>
            </a:r>
            <a:r>
              <a:rPr lang="mk-MK" dirty="0"/>
              <a:t> место</a:t>
            </a:r>
          </a:p>
          <a:p>
            <a:r>
              <a:rPr lang="mk-MK" dirty="0"/>
              <a:t>Стабилна интернет конекција</a:t>
            </a:r>
          </a:p>
          <a:p>
            <a:r>
              <a:rPr lang="mk-MK" dirty="0"/>
              <a:t>Мрежна инфраструктура</a:t>
            </a:r>
          </a:p>
          <a:p>
            <a:r>
              <a:rPr lang="mk-MK" dirty="0"/>
              <a:t>Информатички </a:t>
            </a:r>
            <a:r>
              <a:rPr lang="mk-MK" dirty="0" err="1"/>
              <a:t>едуцирани</a:t>
            </a:r>
            <a:r>
              <a:rPr lang="mk-MK" dirty="0"/>
              <a:t> корисници</a:t>
            </a:r>
          </a:p>
          <a:p>
            <a:pPr>
              <a:buNone/>
            </a:pPr>
            <a:r>
              <a:rPr lang="mk-MK" b="1" dirty="0"/>
              <a:t>Организациски </a:t>
            </a:r>
            <a:r>
              <a:rPr lang="mk-MK" b="1" dirty="0" err="1"/>
              <a:t>изазови</a:t>
            </a:r>
            <a:endParaRPr lang="mk-MK" b="1" dirty="0"/>
          </a:p>
          <a:p>
            <a:r>
              <a:rPr lang="mk-MK" dirty="0" err="1"/>
              <a:t>Пут</a:t>
            </a:r>
            <a:r>
              <a:rPr lang="mk-MK" dirty="0"/>
              <a:t> </a:t>
            </a:r>
            <a:r>
              <a:rPr lang="mk-MK" dirty="0" err="1"/>
              <a:t>пацијента</a:t>
            </a:r>
            <a:r>
              <a:rPr lang="mk-MK" dirty="0"/>
              <a:t> у установи</a:t>
            </a:r>
          </a:p>
          <a:p>
            <a:r>
              <a:rPr lang="mk-MK" dirty="0" err="1"/>
              <a:t>Праћење</a:t>
            </a:r>
            <a:r>
              <a:rPr lang="mk-MK" dirty="0"/>
              <a:t> распореда лекара</a:t>
            </a:r>
          </a:p>
          <a:p>
            <a:r>
              <a:rPr lang="mk-MK" dirty="0" err="1"/>
              <a:t>Побољшање</a:t>
            </a:r>
            <a:r>
              <a:rPr lang="mk-MK" dirty="0"/>
              <a:t> </a:t>
            </a:r>
            <a:r>
              <a:rPr lang="mk-MK" dirty="0" err="1"/>
              <a:t>пословних</a:t>
            </a:r>
            <a:r>
              <a:rPr lang="mk-MK" dirty="0"/>
              <a:t> процеса</a:t>
            </a:r>
          </a:p>
          <a:p>
            <a:pPr>
              <a:buNone/>
            </a:pPr>
            <a:endParaRPr lang="mk-MK" dirty="0"/>
          </a:p>
        </p:txBody>
      </p:sp>
      <p:pic>
        <p:nvPicPr>
          <p:cNvPr id="4" name="Picture 3" descr="hospital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3134" y="1524000"/>
            <a:ext cx="2497668" cy="241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0640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8758" y="1523999"/>
            <a:ext cx="1943100" cy="1943100"/>
          </a:xfrm>
          <a:prstGeom prst="rect">
            <a:avLst/>
          </a:prstGeom>
        </p:spPr>
      </p:pic>
      <p:pic>
        <p:nvPicPr>
          <p:cNvPr id="8" name="Picture 7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3906" y="4533900"/>
            <a:ext cx="1943100" cy="1943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038524"/>
            <a:ext cx="8534400" cy="1507067"/>
          </a:xfrm>
        </p:spPr>
        <p:txBody>
          <a:bodyPr/>
          <a:lstStyle/>
          <a:p>
            <a:r>
              <a:rPr lang="mk-MK" b="1" dirty="0">
                <a:solidFill>
                  <a:schemeClr val="bg2"/>
                </a:solidFill>
              </a:rPr>
              <a:t>Корисници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2" y="309490"/>
            <a:ext cx="8534400" cy="4623638"/>
          </a:xfrm>
        </p:spPr>
        <p:txBody>
          <a:bodyPr>
            <a:noAutofit/>
          </a:bodyPr>
          <a:lstStyle/>
          <a:p>
            <a:r>
              <a:rPr lang="mk-MK" dirty="0" err="1"/>
              <a:t>Здравствене</a:t>
            </a:r>
            <a:r>
              <a:rPr lang="mk-MK" dirty="0"/>
              <a:t> </a:t>
            </a:r>
            <a:r>
              <a:rPr lang="mk-MK" dirty="0" err="1"/>
              <a:t>установе</a:t>
            </a:r>
            <a:endParaRPr lang="mk-MK" dirty="0"/>
          </a:p>
          <a:p>
            <a:r>
              <a:rPr lang="mk-MK" dirty="0"/>
              <a:t>МЗ, РФЗО, ИЈЗ...</a:t>
            </a:r>
          </a:p>
          <a:p>
            <a:pPr>
              <a:buNone/>
            </a:pPr>
            <a:r>
              <a:rPr lang="mk-MK" b="1" dirty="0" err="1"/>
              <a:t>Корисничке</a:t>
            </a:r>
            <a:r>
              <a:rPr lang="mk-MK" b="1" dirty="0"/>
              <a:t> </a:t>
            </a:r>
            <a:r>
              <a:rPr lang="mk-MK" b="1" dirty="0" err="1"/>
              <a:t>улоге</a:t>
            </a:r>
            <a:r>
              <a:rPr lang="mk-MK" b="1" dirty="0"/>
              <a:t>:</a:t>
            </a:r>
          </a:p>
          <a:p>
            <a:r>
              <a:rPr lang="mk-MK" dirty="0"/>
              <a:t>Оператер – мед. Сестра</a:t>
            </a:r>
          </a:p>
          <a:p>
            <a:r>
              <a:rPr lang="mk-MK" dirty="0"/>
              <a:t>Оператер- техничар</a:t>
            </a:r>
          </a:p>
          <a:p>
            <a:r>
              <a:rPr lang="mk-MK" dirty="0"/>
              <a:t>Оператер - лекар</a:t>
            </a:r>
          </a:p>
          <a:p>
            <a:r>
              <a:rPr lang="mk-MK" dirty="0"/>
              <a:t>Администратор </a:t>
            </a:r>
            <a:r>
              <a:rPr lang="mk-MK" dirty="0" err="1"/>
              <a:t>установе</a:t>
            </a:r>
            <a:endParaRPr lang="mk-MK" dirty="0"/>
          </a:p>
          <a:p>
            <a:r>
              <a:rPr lang="mk-MK" dirty="0"/>
              <a:t>Директор </a:t>
            </a:r>
            <a:r>
              <a:rPr lang="mk-MK" dirty="0" err="1"/>
              <a:t>установе</a:t>
            </a:r>
            <a:endParaRPr lang="mk-MK" dirty="0"/>
          </a:p>
          <a:p>
            <a:r>
              <a:rPr lang="mk-MK" dirty="0"/>
              <a:t>Супер – администратор</a:t>
            </a:r>
          </a:p>
          <a:p>
            <a:r>
              <a:rPr lang="mk-MK"/>
              <a:t>Пацијент</a:t>
            </a:r>
            <a:endParaRPr lang="mk-MK" sz="2000" dirty="0"/>
          </a:p>
        </p:txBody>
      </p:sp>
      <p:pic>
        <p:nvPicPr>
          <p:cNvPr id="6" name="Picture 5" descr="UserGrou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7700" y="2758969"/>
            <a:ext cx="2174158" cy="217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116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641675"/>
            <a:ext cx="8534400" cy="1507067"/>
          </a:xfrm>
        </p:spPr>
        <p:txBody>
          <a:bodyPr/>
          <a:lstStyle/>
          <a:p>
            <a:r>
              <a:rPr lang="sr-Cyrl-RS" dirty="0">
                <a:solidFill>
                  <a:schemeClr val="bg2">
                    <a:lumMod val="50000"/>
                  </a:schemeClr>
                </a:solidFill>
              </a:rPr>
              <a:t>Референтни подаци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1784208" y="639852"/>
          <a:ext cx="2406843" cy="1873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68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62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Лекови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Здравствене установе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3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Здравствени радници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2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МКБ10 </a:t>
                      </a:r>
                      <a:r>
                        <a:rPr lang="sr-Cyrl-CS" sz="1100" dirty="0" err="1">
                          <a:effectLst/>
                        </a:rPr>
                        <a:t>класификациjа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2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Корисници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2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Медицински апарати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8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Хируршке интервенције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3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Радиолошке услуге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1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Нерадни дани у години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837353" y="847996"/>
            <a:ext cx="2337245" cy="3476835"/>
            <a:chOff x="5865" y="690"/>
            <a:chExt cx="23373" cy="34768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5865" y="690"/>
              <a:ext cx="23373" cy="34768"/>
              <a:chOff x="5865" y="690"/>
              <a:chExt cx="23373" cy="34768"/>
            </a:xfrm>
          </p:grpSpPr>
          <p:sp>
            <p:nvSpPr>
              <p:cNvPr id="12" name="Can 11"/>
              <p:cNvSpPr>
                <a:spLocks noChangeArrowheads="1"/>
              </p:cNvSpPr>
              <p:nvPr/>
            </p:nvSpPr>
            <p:spPr bwMode="auto">
              <a:xfrm>
                <a:off x="6728" y="16735"/>
                <a:ext cx="20704" cy="7144"/>
              </a:xfrm>
              <a:prstGeom prst="can">
                <a:avLst>
                  <a:gd name="adj" fmla="val 25000"/>
                </a:avLst>
              </a:prstGeom>
              <a:solidFill>
                <a:srgbClr val="D9D9D9"/>
              </a:solidFill>
              <a:ln w="254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12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Референтн</a:t>
                </a:r>
                <a:r>
                  <a:rPr lang="sr-Cyrl-CS" sz="12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</a:t>
                </a:r>
                <a:r>
                  <a:rPr lang="en-US" sz="12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пода</a:t>
                </a:r>
                <a:r>
                  <a:rPr lang="sr-Cyrl-CS" sz="12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ци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Left Brace 15"/>
              <p:cNvSpPr>
                <a:spLocks/>
              </p:cNvSpPr>
              <p:nvPr/>
            </p:nvSpPr>
            <p:spPr bwMode="auto">
              <a:xfrm>
                <a:off x="5865" y="690"/>
                <a:ext cx="1467" cy="4658"/>
              </a:xfrm>
              <a:prstGeom prst="leftBrace">
                <a:avLst>
                  <a:gd name="adj1" fmla="val 8335"/>
                  <a:gd name="adj2" fmla="val 50000"/>
                </a:avLst>
              </a:prstGeom>
              <a:noFill/>
              <a:ln w="9525">
                <a:solidFill>
                  <a:srgbClr val="4A7E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7" name="Straight Arrow Connector 16"/>
              <p:cNvCxnSpPr>
                <a:cxnSpLocks noChangeShapeType="1"/>
              </p:cNvCxnSpPr>
              <p:nvPr/>
            </p:nvCxnSpPr>
            <p:spPr bwMode="auto">
              <a:xfrm flipH="1">
                <a:off x="26134" y="1207"/>
                <a:ext cx="3104" cy="0"/>
              </a:xfrm>
              <a:prstGeom prst="straightConnector1">
                <a:avLst/>
              </a:prstGeom>
              <a:noFill/>
              <a:ln w="9525">
                <a:solidFill>
                  <a:srgbClr val="4A7EBB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8" name="Right Arrow 17"/>
              <p:cNvSpPr>
                <a:spLocks noChangeArrowheads="1"/>
              </p:cNvSpPr>
              <p:nvPr/>
            </p:nvSpPr>
            <p:spPr bwMode="auto">
              <a:xfrm rot="5400000">
                <a:off x="14664" y="26483"/>
                <a:ext cx="5067" cy="1334"/>
              </a:xfrm>
              <a:prstGeom prst="rightArrow">
                <a:avLst>
                  <a:gd name="adj1" fmla="val 50000"/>
                  <a:gd name="adj2" fmla="val 49976"/>
                </a:avLst>
              </a:prstGeom>
              <a:solidFill>
                <a:srgbClr val="D9D9D9"/>
              </a:solidFill>
              <a:ln w="25400">
                <a:solidFill>
                  <a:srgbClr val="A6A6A6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11214" y="29933"/>
                <a:ext cx="12071" cy="5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1200" dirty="0" err="1">
                    <a:solidFill>
                      <a:srgbClr val="C0504D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Корисници</a:t>
                </a:r>
                <a:r>
                  <a:rPr lang="en-US" sz="1200" dirty="0">
                    <a:solidFill>
                      <a:srgbClr val="C0504D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ИЗИС-а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p:grpSp>
        <p:sp>
          <p:nvSpPr>
            <p:cNvPr id="11" name="Left Brace 10"/>
            <p:cNvSpPr>
              <a:spLocks/>
            </p:cNvSpPr>
            <p:nvPr/>
          </p:nvSpPr>
          <p:spPr bwMode="auto">
            <a:xfrm flipH="1">
              <a:off x="26828" y="2415"/>
              <a:ext cx="1213" cy="3105"/>
            </a:xfrm>
            <a:prstGeom prst="leftBrace">
              <a:avLst>
                <a:gd name="adj1" fmla="val 8331"/>
                <a:gd name="adj2" fmla="val 50000"/>
              </a:avLst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403188" y="589574"/>
            <a:ext cx="6764978" cy="45029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cap="none">
                <a:solidFill>
                  <a:schemeClr val="bg2">
                    <a:lumMod val="75000"/>
                  </a:schemeClr>
                </a:solidFill>
                <a:effectLst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cap="none">
                <a:solidFill>
                  <a:schemeClr val="bg2">
                    <a:lumMod val="75000"/>
                  </a:schemeClr>
                </a:solidFill>
                <a:effectLst/>
              </a:defRPr>
            </a:lvl2pPr>
            <a:lvl3pPr marL="12001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cap="none">
                <a:solidFill>
                  <a:schemeClr val="bg2">
                    <a:lumMod val="75000"/>
                  </a:schemeClr>
                </a:solidFill>
                <a:effectLst/>
              </a:defRPr>
            </a:lvl3pPr>
            <a:lvl4pPr marL="1543050" indent="-1714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4pPr>
            <a:lvl5pPr marL="2000250" indent="-1714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5pPr>
            <a:lvl6pPr marL="25146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6pPr>
            <a:lvl7pPr marL="29718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7pPr>
            <a:lvl8pPr marL="34290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8pPr>
            <a:lvl9pPr marL="38862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cap="none">
                <a:solidFill>
                  <a:schemeClr val="bg2">
                    <a:lumMod val="75000"/>
                  </a:schemeClr>
                </a:solidFill>
                <a:effectLst/>
              </a:defRPr>
            </a:lvl9pPr>
          </a:lstStyle>
          <a:p>
            <a:pPr>
              <a:buClr>
                <a:schemeClr val="accent3"/>
              </a:buClr>
            </a:pPr>
            <a:r>
              <a:rPr lang="en-US" dirty="0" err="1"/>
              <a:t>Ради</a:t>
            </a:r>
            <a:r>
              <a:rPr lang="en-US" dirty="0"/>
              <a:t> </a:t>
            </a:r>
            <a:r>
              <a:rPr lang="en-US" dirty="0" err="1"/>
              <a:t>обезбеђивања</a:t>
            </a:r>
            <a:r>
              <a:rPr lang="en-US" dirty="0"/>
              <a:t> </a:t>
            </a:r>
            <a:r>
              <a:rPr lang="en-US" dirty="0" err="1"/>
              <a:t>јединственог</a:t>
            </a:r>
            <a:r>
              <a:rPr lang="en-US" dirty="0"/>
              <a:t> </a:t>
            </a:r>
            <a:r>
              <a:rPr lang="en-US" dirty="0" err="1"/>
              <a:t>система</a:t>
            </a:r>
            <a:r>
              <a:rPr lang="en-US" dirty="0"/>
              <a:t> </a:t>
            </a:r>
            <a:r>
              <a:rPr lang="en-US" dirty="0" err="1"/>
              <a:t>вођења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документације</a:t>
            </a:r>
            <a:r>
              <a:rPr lang="en-US" dirty="0"/>
              <a:t> и </a:t>
            </a:r>
            <a:r>
              <a:rPr lang="en-US" dirty="0" err="1"/>
              <a:t>евиденција</a:t>
            </a:r>
            <a:r>
              <a:rPr lang="en-US" dirty="0"/>
              <a:t> у </a:t>
            </a:r>
            <a:r>
              <a:rPr lang="en-US" dirty="0" err="1"/>
              <a:t>систему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заштите</a:t>
            </a:r>
            <a:r>
              <a:rPr lang="en-US" dirty="0"/>
              <a:t> у </a:t>
            </a:r>
            <a:r>
              <a:rPr lang="en-US" dirty="0" err="1"/>
              <a:t>Републици</a:t>
            </a:r>
            <a:r>
              <a:rPr lang="en-US" dirty="0"/>
              <a:t> </a:t>
            </a:r>
            <a:r>
              <a:rPr lang="en-US" dirty="0" err="1"/>
              <a:t>Србији</a:t>
            </a:r>
            <a:r>
              <a:rPr lang="en-US" dirty="0"/>
              <a:t>, </a:t>
            </a:r>
            <a:r>
              <a:rPr lang="en-US" dirty="0" err="1"/>
              <a:t>примењују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јединствени</a:t>
            </a:r>
            <a:r>
              <a:rPr lang="en-US" dirty="0"/>
              <a:t> </a:t>
            </a:r>
            <a:r>
              <a:rPr lang="en-US" dirty="0" err="1"/>
              <a:t>методолошки</a:t>
            </a:r>
            <a:r>
              <a:rPr lang="en-US" dirty="0"/>
              <a:t> </a:t>
            </a:r>
            <a:r>
              <a:rPr lang="en-US" dirty="0" err="1"/>
              <a:t>принципи</a:t>
            </a:r>
            <a:r>
              <a:rPr lang="en-US" dirty="0"/>
              <a:t> и </a:t>
            </a:r>
            <a:r>
              <a:rPr lang="en-US" dirty="0" err="1"/>
              <a:t>стандарди</a:t>
            </a:r>
            <a:r>
              <a:rPr lang="en-US" dirty="0"/>
              <a:t> (</a:t>
            </a:r>
            <a:r>
              <a:rPr lang="en-US" dirty="0" err="1"/>
              <a:t>дефиниције</a:t>
            </a:r>
            <a:r>
              <a:rPr lang="en-US" dirty="0"/>
              <a:t>, </a:t>
            </a:r>
            <a:r>
              <a:rPr lang="en-US" dirty="0" err="1"/>
              <a:t>номенклатуре</a:t>
            </a:r>
            <a:r>
              <a:rPr lang="en-US" dirty="0"/>
              <a:t>, </a:t>
            </a:r>
            <a:r>
              <a:rPr lang="en-US" dirty="0" err="1"/>
              <a:t>класификације</a:t>
            </a:r>
            <a:r>
              <a:rPr lang="en-US" dirty="0"/>
              <a:t>, </a:t>
            </a:r>
            <a:r>
              <a:rPr lang="en-US" dirty="0" err="1"/>
              <a:t>шифарници</a:t>
            </a:r>
            <a:r>
              <a:rPr lang="en-US" dirty="0"/>
              <a:t>) </a:t>
            </a:r>
          </a:p>
          <a:p>
            <a:pPr>
              <a:buClr>
                <a:schemeClr val="accent3"/>
              </a:buClr>
            </a:pPr>
            <a:r>
              <a:rPr lang="mk-MK" dirty="0" err="1"/>
              <a:t>Подсистем</a:t>
            </a:r>
            <a:r>
              <a:rPr lang="mk-MK" dirty="0"/>
              <a:t> </a:t>
            </a:r>
            <a:r>
              <a:rPr lang="mk-MK" dirty="0" err="1"/>
              <a:t>референтних</a:t>
            </a:r>
            <a:r>
              <a:rPr lang="mk-MK" dirty="0"/>
              <a:t> </a:t>
            </a:r>
            <a:r>
              <a:rPr lang="mk-MK" dirty="0" err="1"/>
              <a:t>података</a:t>
            </a:r>
            <a:r>
              <a:rPr lang="mk-MK" dirty="0"/>
              <a:t> </a:t>
            </a:r>
            <a:r>
              <a:rPr lang="en-US" dirty="0" err="1"/>
              <a:t>предвиђ</a:t>
            </a:r>
            <a:r>
              <a:rPr lang="sr-Cyrl-CS" dirty="0"/>
              <a:t>а</a:t>
            </a:r>
            <a:r>
              <a:rPr lang="mk-MK" dirty="0"/>
              <a:t> интерфејс за </a:t>
            </a:r>
            <a:r>
              <a:rPr lang="mk-MK" dirty="0" err="1"/>
              <a:t>интеграцију</a:t>
            </a:r>
            <a:r>
              <a:rPr lang="mk-MK" dirty="0"/>
              <a:t> са </a:t>
            </a:r>
            <a:r>
              <a:rPr lang="mk-MK" dirty="0" err="1"/>
              <a:t>постојећим</a:t>
            </a:r>
            <a:r>
              <a:rPr lang="mk-MK" dirty="0"/>
              <a:t> </a:t>
            </a:r>
            <a:r>
              <a:rPr lang="mk-MK" dirty="0" err="1"/>
              <a:t>системима</a:t>
            </a:r>
            <a:r>
              <a:rPr lang="mk-MK" dirty="0"/>
              <a:t> у </a:t>
            </a:r>
            <a:r>
              <a:rPr lang="mk-MK" dirty="0" err="1"/>
              <a:t>надлежним</a:t>
            </a:r>
            <a:r>
              <a:rPr lang="mk-MK" dirty="0"/>
              <a:t> </a:t>
            </a:r>
            <a:r>
              <a:rPr lang="mk-MK" dirty="0" err="1"/>
              <a:t>институцијама</a:t>
            </a:r>
            <a:r>
              <a:rPr lang="mk-MK" dirty="0"/>
              <a:t>, </a:t>
            </a:r>
            <a:r>
              <a:rPr lang="mk-MK" dirty="0" err="1"/>
              <a:t>који</a:t>
            </a:r>
            <a:r>
              <a:rPr lang="mk-MK" dirty="0"/>
              <a:t> се користи за </a:t>
            </a:r>
            <a:r>
              <a:rPr lang="mk-MK" dirty="0" err="1"/>
              <a:t>преузимање</a:t>
            </a:r>
            <a:r>
              <a:rPr lang="mk-MK" dirty="0"/>
              <a:t> </a:t>
            </a:r>
            <a:r>
              <a:rPr lang="mk-MK" dirty="0" err="1"/>
              <a:t>одређених</a:t>
            </a:r>
            <a:r>
              <a:rPr lang="mk-MK" dirty="0"/>
              <a:t> </a:t>
            </a:r>
            <a:r>
              <a:rPr lang="mk-MK" dirty="0" err="1"/>
              <a:t>података</a:t>
            </a:r>
            <a:r>
              <a:rPr lang="mk-MK" dirty="0"/>
              <a:t>. </a:t>
            </a:r>
          </a:p>
          <a:p>
            <a:pPr>
              <a:buClr>
                <a:schemeClr val="accent3"/>
              </a:buClr>
            </a:pPr>
            <a:r>
              <a:rPr lang="mk-MK" dirty="0"/>
              <a:t>У </a:t>
            </a:r>
            <a:r>
              <a:rPr lang="mk-MK" dirty="0" err="1"/>
              <a:t>подсистему</a:t>
            </a:r>
            <a:r>
              <a:rPr lang="mk-MK" dirty="0"/>
              <a:t> за </a:t>
            </a:r>
            <a:r>
              <a:rPr lang="mk-MK" dirty="0" err="1"/>
              <a:t>референтне</a:t>
            </a:r>
            <a:r>
              <a:rPr lang="mk-MK" dirty="0"/>
              <a:t> </a:t>
            </a:r>
            <a:r>
              <a:rPr lang="mk-MK" dirty="0" err="1"/>
              <a:t>податке</a:t>
            </a:r>
            <a:r>
              <a:rPr lang="mk-MK" dirty="0"/>
              <a:t> </a:t>
            </a:r>
            <a:r>
              <a:rPr lang="sr-Cyrl-CS" dirty="0"/>
              <a:t>могу се креирати и ажурирати постојеће номенклатуре и </a:t>
            </a:r>
            <a:r>
              <a:rPr lang="sr-Cyrl-CS" dirty="0" err="1"/>
              <a:t>шифарници</a:t>
            </a:r>
            <a:r>
              <a:rPr lang="sr-Cyrl-CS" dirty="0"/>
              <a:t>, који се користе на националном нивоу од стране свих корисника у здравственом систему.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6134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2017" y="263525"/>
            <a:ext cx="7264400" cy="54483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859109" y="1571223"/>
            <a:ext cx="3928057" cy="2346069"/>
            <a:chOff x="2859109" y="1571223"/>
            <a:chExt cx="3928057" cy="2346069"/>
          </a:xfrm>
        </p:grpSpPr>
        <p:sp>
          <p:nvSpPr>
            <p:cNvPr id="5" name="Rectangle 4"/>
            <p:cNvSpPr/>
            <p:nvPr/>
          </p:nvSpPr>
          <p:spPr>
            <a:xfrm>
              <a:off x="2859109" y="1571223"/>
              <a:ext cx="1043189" cy="296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mk-MK" sz="1000" dirty="0" err="1">
                  <a:solidFill>
                    <a:schemeClr val="bg1">
                      <a:lumMod val="50000"/>
                    </a:schemeClr>
                  </a:solidFill>
                </a:rPr>
                <a:t>Изабрани</a:t>
              </a:r>
              <a:r>
                <a:rPr lang="mk-MK" sz="1000" dirty="0"/>
                <a:t> </a:t>
              </a:r>
              <a:r>
                <a:rPr lang="mk-MK" sz="1000" dirty="0">
                  <a:solidFill>
                    <a:schemeClr val="bg1">
                      <a:lumMod val="50000"/>
                    </a:schemeClr>
                  </a:solidFill>
                </a:rPr>
                <a:t>лекар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172757" y="1867437"/>
              <a:ext cx="1133340" cy="296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mk-MK" sz="1400" b="1" dirty="0" err="1">
                  <a:solidFill>
                    <a:schemeClr val="bg1">
                      <a:lumMod val="50000"/>
                    </a:schemeClr>
                  </a:solidFill>
                </a:rPr>
                <a:t>Упут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288665" y="3078051"/>
              <a:ext cx="643943" cy="167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855335" y="2910625"/>
              <a:ext cx="218941" cy="1674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55334" y="3665292"/>
              <a:ext cx="1931832" cy="25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mk-MK" sz="1200" b="1" dirty="0" err="1">
                  <a:solidFill>
                    <a:schemeClr val="bg1">
                      <a:lumMod val="50000"/>
                    </a:schemeClr>
                  </a:solidFill>
                </a:rPr>
                <a:t>Упут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17810" y="5752732"/>
            <a:ext cx="10953480" cy="120032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457200">
              <a:spcBef>
                <a:spcPct val="0"/>
              </a:spcBef>
              <a:buNone/>
              <a:defRPr sz="3600" cap="all">
                <a:ln w="3175" cmpd="sng">
                  <a:noFill/>
                </a:ln>
                <a:effectLst/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sr-Cyrl-CS" b="1" dirty="0">
                <a:solidFill>
                  <a:schemeClr val="bg2"/>
                </a:solidFill>
              </a:rPr>
              <a:t>ПРАВИЛА УПУЋИВАЊА ПАЦИЈЕНТА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203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k-MK" dirty="0"/>
              <a:t>Календар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k-MK" dirty="0" err="1"/>
              <a:t>Принт</a:t>
            </a:r>
            <a:r>
              <a:rPr lang="mk-MK" dirty="0"/>
              <a:t> </a:t>
            </a:r>
            <a:r>
              <a:rPr lang="mk-MK" dirty="0" err="1"/>
              <a:t>скрин</a:t>
            </a:r>
            <a:r>
              <a:rPr lang="mk-MK" dirty="0"/>
              <a:t> од календар</a:t>
            </a:r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02"/>
          <a:stretch/>
        </p:blipFill>
        <p:spPr>
          <a:xfrm>
            <a:off x="573199" y="488281"/>
            <a:ext cx="11041039" cy="539901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79954" y="5555283"/>
            <a:ext cx="8538658" cy="125076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mk-MK" b="1" dirty="0">
                <a:solidFill>
                  <a:schemeClr val="bg2"/>
                </a:solidFill>
              </a:rPr>
              <a:t>Календар активности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67660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5295</TotalTime>
  <Words>649</Words>
  <Application>Microsoft Office PowerPoint</Application>
  <PresentationFormat>Custom</PresentationFormat>
  <Paragraphs>123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Slice</vt:lpstr>
      <vt:lpstr>ИНТЕГРИСАНИ ЗДРАВСТВЕНИ ИНФОРМАЦИОНИ СИСТЕМ  изис</vt:lpstr>
      <vt:lpstr>ИЗИС - дефиниција</vt:lpstr>
      <vt:lpstr>ИЗИС Подсистеми</vt:lpstr>
      <vt:lpstr>ИЗИС Подсистеми</vt:lpstr>
      <vt:lpstr>Здравствене установе И  „Мој ДОКТОР“</vt:lpstr>
      <vt:lpstr>Корисници</vt:lpstr>
      <vt:lpstr>Референтни подаци</vt:lpstr>
      <vt:lpstr>Slide 8</vt:lpstr>
      <vt:lpstr>Календар активности</vt:lpstr>
      <vt:lpstr>Slide 10</vt:lpstr>
      <vt:lpstr>Подсистем за е - упут </vt:lpstr>
      <vt:lpstr> </vt:lpstr>
      <vt:lpstr>ЕЛЕКТРОНСКИ ЗДРАВСТВЕНИ КАРТОН (езк)</vt:lpstr>
      <vt:lpstr>ПОДСИСТЕМ ЗА ИЗВЕШТАЈЕ И БИЗНИС ИНТЕЛИГЕНЦИЈУ </vt:lpstr>
      <vt:lpstr>Подсистем масовног извештавања пацијената и здравствених радника</vt:lpstr>
      <vt:lpstr>Slide 16</vt:lpstr>
      <vt:lpstr>Имплементација</vt:lpstr>
      <vt:lpstr>Slide 18</vt:lpstr>
      <vt:lpstr>https://live.mojdoktor.gov.rs/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ИНТЕГРИСАНИ ЗДРАВСТВЕНИ ИНФОРМАЦИОНИ СИСТЕМ  изис</dc:title>
  <dc:creator>Microsoft account</dc:creator>
  <cp:lastModifiedBy>User</cp:lastModifiedBy>
  <cp:revision>60</cp:revision>
  <cp:lastPrinted>2016-04-12T15:24:38Z</cp:lastPrinted>
  <dcterms:created xsi:type="dcterms:W3CDTF">2015-12-07T15:52:43Z</dcterms:created>
  <dcterms:modified xsi:type="dcterms:W3CDTF">2016-05-26T07:20:54Z</dcterms:modified>
</cp:coreProperties>
</file>